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3"/>
  </p:notesMasterIdLst>
  <p:handoutMasterIdLst>
    <p:handoutMasterId r:id="rId14"/>
  </p:handoutMasterIdLst>
  <p:sldIdLst>
    <p:sldId id="336" r:id="rId6"/>
    <p:sldId id="337" r:id="rId7"/>
    <p:sldId id="338" r:id="rId8"/>
    <p:sldId id="339" r:id="rId9"/>
    <p:sldId id="340" r:id="rId10"/>
    <p:sldId id="341" r:id="rId11"/>
    <p:sldId id="342" r:id="rId12"/>
  </p:sldIdLst>
  <p:sldSz cx="12192000" cy="6858000"/>
  <p:notesSz cx="6797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A51A"/>
    <a:srgbClr val="ED1B34"/>
    <a:srgbClr val="0088BB"/>
    <a:srgbClr val="70AA70"/>
    <a:srgbClr val="00BBEE"/>
    <a:srgbClr val="D9D9D9"/>
    <a:srgbClr val="FFBB44"/>
    <a:srgbClr val="EE1133"/>
    <a:srgbClr val="443377"/>
    <a:srgbClr val="0087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3" autoAdjust="0"/>
    <p:restoredTop sz="94719" autoAdjust="0"/>
  </p:normalViewPr>
  <p:slideViewPr>
    <p:cSldViewPr snapToGrid="0">
      <p:cViewPr varScale="1">
        <p:scale>
          <a:sx n="83" d="100"/>
          <a:sy n="83" d="100"/>
        </p:scale>
        <p:origin x="-432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6346" cy="496333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745" y="1"/>
            <a:ext cx="2946345" cy="496333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7B66217E-417D-4741-B7ED-6CE3BC7E2500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31896"/>
            <a:ext cx="2946346" cy="496333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745" y="9431896"/>
            <a:ext cx="2946345" cy="496333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E12EF2CD-2D7C-4AC5-8F3D-95555FA41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5419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5659" cy="498215"/>
          </a:xfrm>
          <a:prstGeom prst="rect">
            <a:avLst/>
          </a:prstGeom>
        </p:spPr>
        <p:txBody>
          <a:bodyPr vert="horz" lIns="91707" tIns="45854" rIns="91707" bIns="4585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1"/>
            <a:ext cx="2945659" cy="498215"/>
          </a:xfrm>
          <a:prstGeom prst="rect">
            <a:avLst/>
          </a:prstGeom>
        </p:spPr>
        <p:txBody>
          <a:bodyPr vert="horz" lIns="91707" tIns="45854" rIns="91707" bIns="45854" rtlCol="0"/>
          <a:lstStyle>
            <a:lvl1pPr algn="r">
              <a:defRPr sz="1200"/>
            </a:lvl1pPr>
          </a:lstStyle>
          <a:p>
            <a:fld id="{31A7E530-0CBA-48EB-B17D-91110B96F5C6}" type="datetimeFigureOut">
              <a:rPr lang="ru-RU" smtClean="0"/>
              <a:t>03.03.2022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07" tIns="45854" rIns="91707" bIns="4585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707" tIns="45854" rIns="91707" bIns="4585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31603"/>
            <a:ext cx="2945659" cy="498213"/>
          </a:xfrm>
          <a:prstGeom prst="rect">
            <a:avLst/>
          </a:prstGeom>
        </p:spPr>
        <p:txBody>
          <a:bodyPr vert="horz" lIns="91707" tIns="45854" rIns="91707" bIns="4585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31603"/>
            <a:ext cx="2945659" cy="498213"/>
          </a:xfrm>
          <a:prstGeom prst="rect">
            <a:avLst/>
          </a:prstGeom>
        </p:spPr>
        <p:txBody>
          <a:bodyPr vert="horz" lIns="91707" tIns="45854" rIns="91707" bIns="45854" rtlCol="0" anchor="b"/>
          <a:lstStyle>
            <a:lvl1pPr algn="r">
              <a:defRPr sz="1200"/>
            </a:lvl1pPr>
          </a:lstStyle>
          <a:p>
            <a:fld id="{F2904BCD-10C8-42A5-ABBA-D5D1FBF78B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491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41" y="3797303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61C94846-A41A-46A4-82FC-F70C44E973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12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8" name="Текст 9">
            <a:extLst>
              <a:ext uri="{FF2B5EF4-FFF2-40B4-BE49-F238E27FC236}">
                <a16:creationId xmlns=""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41" y="6205570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1FF4B885-5B69-4FE3-925A-37317C9E4C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4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459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 в 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Ярославская область в национальной экономике и экономике федерального округа 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90" y="4942107"/>
            <a:ext cx="5554663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=""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392" y="1971679"/>
            <a:ext cx="5554659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7" name="Текст 7">
            <a:extLst>
              <a:ext uri="{FF2B5EF4-FFF2-40B4-BE49-F238E27FC236}">
                <a16:creationId xmlns="" xmlns:a16="http://schemas.microsoft.com/office/drawing/2014/main" id="{F2786F94-0219-4D50-AE47-BFADD00557D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3949" y="4942107"/>
            <a:ext cx="5554663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9">
            <a:extLst>
              <a:ext uri="{FF2B5EF4-FFF2-40B4-BE49-F238E27FC236}">
                <a16:creationId xmlns="" xmlns:a16="http://schemas.microsoft.com/office/drawing/2014/main" id="{08194C61-3908-4D9E-ADA8-AD85B6B49F2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03952" y="1971679"/>
            <a:ext cx="5554659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49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 в 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Ярославская область в национальной экономике и экономике федерального округа 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90" y="4942107"/>
            <a:ext cx="3609975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=""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3394" y="1971679"/>
            <a:ext cx="3609972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1" name="Текст 7">
            <a:extLst>
              <a:ext uri="{FF2B5EF4-FFF2-40B4-BE49-F238E27FC236}">
                <a16:creationId xmlns="" xmlns:a16="http://schemas.microsoft.com/office/drawing/2014/main" id="{DCBD97CA-2B21-43E5-B3A6-4E3A6887B7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79902" y="4942107"/>
            <a:ext cx="3633788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2" name="Рисунок 9">
            <a:extLst>
              <a:ext uri="{FF2B5EF4-FFF2-40B4-BE49-F238E27FC236}">
                <a16:creationId xmlns="" xmlns:a16="http://schemas.microsoft.com/office/drawing/2014/main" id="{9BB48594-CDF5-4760-829E-7067E397D5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79904" y="1971679"/>
            <a:ext cx="3633784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13" name="Текст 7">
            <a:extLst>
              <a:ext uri="{FF2B5EF4-FFF2-40B4-BE49-F238E27FC236}">
                <a16:creationId xmlns="" xmlns:a16="http://schemas.microsoft.com/office/drawing/2014/main" id="{8EDE3255-D331-473E-9F80-45DF45BC78A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24822" y="4942107"/>
            <a:ext cx="3633788" cy="1482509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4" name="Рисунок 9">
            <a:extLst>
              <a:ext uri="{FF2B5EF4-FFF2-40B4-BE49-F238E27FC236}">
                <a16:creationId xmlns="" xmlns:a16="http://schemas.microsoft.com/office/drawing/2014/main" id="{988FBD5B-1F8B-4DA1-9167-A98867F784D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4824" y="1971679"/>
            <a:ext cx="3633784" cy="2733675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094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ое изображение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Ярославская область в национальной экономике и экономике федерального округа 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91" y="1971675"/>
            <a:ext cx="11325223" cy="1771650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Рисунок 3">
            <a:extLst>
              <a:ext uri="{FF2B5EF4-FFF2-40B4-BE49-F238E27FC236}">
                <a16:creationId xmlns="" xmlns:a16="http://schemas.microsoft.com/office/drawing/2014/main" id="{A0A68313-7CA3-4A32-A17E-CB916613E0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3390" y="3990979"/>
            <a:ext cx="11325225" cy="2435225"/>
          </a:xfr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56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Ярославская область в национальной экономике и экономике федерального округа 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89" y="1971675"/>
            <a:ext cx="4591051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="" xmlns:a16="http://schemas.microsoft.com/office/drawing/2014/main" id="{7D19B8BF-6038-462B-B8EC-3BE4E63232C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203949" y="1971675"/>
            <a:ext cx="2674939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  <p:sp>
        <p:nvSpPr>
          <p:cNvPr id="9" name="Диаграмма 3">
            <a:extLst>
              <a:ext uri="{FF2B5EF4-FFF2-40B4-BE49-F238E27FC236}">
                <a16:creationId xmlns="" xmlns:a16="http://schemas.microsoft.com/office/drawing/2014/main" id="{167A4ACF-9947-4AF0-89F5-3536622AB2A3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9090025" y="1971675"/>
            <a:ext cx="2668587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080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Ярославская область в национальной экономике и экономике федерального округа 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91" y="1971675"/>
            <a:ext cx="3609975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иаграмма 3">
            <a:extLst>
              <a:ext uri="{FF2B5EF4-FFF2-40B4-BE49-F238E27FC236}">
                <a16:creationId xmlns="" xmlns:a16="http://schemas.microsoft.com/office/drawing/2014/main" id="{7D19B8BF-6038-462B-B8EC-3BE4E63232CE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279901" y="1971675"/>
            <a:ext cx="7478712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2148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Ярославская область в национальной экономике и экономике федерального округа 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91" y="1971675"/>
            <a:ext cx="2665412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аблица 6">
            <a:extLst>
              <a:ext uri="{FF2B5EF4-FFF2-40B4-BE49-F238E27FC236}">
                <a16:creationId xmlns=""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3317876" y="1971675"/>
            <a:ext cx="8440739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879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Широкая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Ярославская область в национальной экономике и экономике федерального округа 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Таблица 6">
            <a:extLst>
              <a:ext uri="{FF2B5EF4-FFF2-40B4-BE49-F238E27FC236}">
                <a16:creationId xmlns=""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3388" y="1971675"/>
            <a:ext cx="11325227" cy="445293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921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широкая таблиц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Ярославская область в национальной экономике и экономике федерального округа 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91" y="1971675"/>
            <a:ext cx="11325223" cy="1771650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Таблица 6">
            <a:extLst>
              <a:ext uri="{FF2B5EF4-FFF2-40B4-BE49-F238E27FC236}">
                <a16:creationId xmlns="" xmlns:a16="http://schemas.microsoft.com/office/drawing/2014/main" id="{A6C0B26A-D5AA-4CB3-9F2B-372E3DBE62A4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33388" y="4010025"/>
            <a:ext cx="11325227" cy="2414588"/>
          </a:xfrm>
          <a:solidFill>
            <a:schemeClr val="bg2"/>
          </a:solidFill>
        </p:spPr>
        <p:txBody>
          <a:bodyPr>
            <a:no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9973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 слайдов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1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=""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3" y="1971679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=""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6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9" name="Рисунок 6">
            <a:extLst>
              <a:ext uri="{FF2B5EF4-FFF2-40B4-BE49-F238E27FC236}">
                <a16:creationId xmlns="" xmlns:a16="http://schemas.microsoft.com/office/drawing/2014/main" id="{2D09C9D3-356B-3846-94B4-E4F8438C66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4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2531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 слайдов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="" xmlns:a16="http://schemas.microsoft.com/office/drawing/2014/main" id="{D60555C7-2B73-3049-8C33-F281723F5299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1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=""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3" y="1971679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=""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6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="" xmlns:a16="http://schemas.microsoft.com/office/drawing/2014/main" id="{B34D0E2B-3A67-2B4B-B4DC-13F339FB52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4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690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41" y="3797303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=""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41" y="6205570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6D5B71E1-4C95-4E0E-82AA-C4C2E1DAE7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7" r="18281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475B42C9-D670-446A-9583-BD5571714E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4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9913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 слайдов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="" xmlns:a16="http://schemas.microsoft.com/office/drawing/2014/main" id="{149720B7-F087-0D46-8716-D12F8DD5635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1" y="3797299"/>
            <a:ext cx="5554663" cy="269240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=""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3" y="1971679"/>
            <a:ext cx="5554663" cy="1089027"/>
          </a:xfrm>
        </p:spPr>
        <p:txBody>
          <a:bodyPr anchor="b"/>
          <a:lstStyle>
            <a:lvl1pPr>
              <a:spcBef>
                <a:spcPts val="0"/>
              </a:spcBef>
              <a:defRPr sz="1800" cap="none" spc="0" baseline="0">
                <a:solidFill>
                  <a:schemeClr val="tx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Название презентации. </a:t>
            </a:r>
          </a:p>
          <a:p>
            <a:pPr lvl="0"/>
            <a:r>
              <a:rPr lang="ru-RU" dirty="0"/>
              <a:t>Личный финансовый план</a:t>
            </a:r>
          </a:p>
        </p:txBody>
      </p:sp>
      <p:sp>
        <p:nvSpPr>
          <p:cNvPr id="8" name="Текст 9">
            <a:extLst>
              <a:ext uri="{FF2B5EF4-FFF2-40B4-BE49-F238E27FC236}">
                <a16:creationId xmlns=""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6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="" xmlns:a16="http://schemas.microsoft.com/office/drawing/2014/main" id="{DF16A914-AF66-C045-9B76-8BF5E52935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4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3038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 с оглавлением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=""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=""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6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=""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1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1" name="Рисунок 6">
            <a:extLst>
              <a:ext uri="{FF2B5EF4-FFF2-40B4-BE49-F238E27FC236}">
                <a16:creationId xmlns="" xmlns:a16="http://schemas.microsoft.com/office/drawing/2014/main" id="{1D350056-7D55-234D-9A03-20C0F8E9FB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4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394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 с оглавлением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5">
            <a:extLst>
              <a:ext uri="{FF2B5EF4-FFF2-40B4-BE49-F238E27FC236}">
                <a16:creationId xmlns="" xmlns:a16="http://schemas.microsoft.com/office/drawing/2014/main" id="{576F7CF3-5215-9E41-B00F-A2467B5A406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=""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=""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6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=""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1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="" xmlns:a16="http://schemas.microsoft.com/office/drawing/2014/main" id="{BC34E9FA-E708-6144-89C3-CDB66D4AFC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4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091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 с оглавлением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5">
            <a:extLst>
              <a:ext uri="{FF2B5EF4-FFF2-40B4-BE49-F238E27FC236}">
                <a16:creationId xmlns="" xmlns:a16="http://schemas.microsoft.com/office/drawing/2014/main" id="{D893A5DB-B2E0-3B4E-9B24-2C07CA7DBDEE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=""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88049" y="3787775"/>
            <a:ext cx="5770563" cy="2636838"/>
          </a:xfrm>
        </p:spPr>
        <p:txBody>
          <a:bodyPr anchor="t" anchorCtr="0"/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Подраздел презентации 1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2</a:t>
            </a:r>
          </a:p>
          <a:p>
            <a:pPr marL="216000" marR="0" lvl="0" indent="-2160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dirty="0"/>
              <a:t>Подраздел презентации 3</a:t>
            </a:r>
          </a:p>
          <a:p>
            <a:pPr lvl="0"/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Текст 9">
            <a:extLst>
              <a:ext uri="{FF2B5EF4-FFF2-40B4-BE49-F238E27FC236}">
                <a16:creationId xmlns="" xmlns:a16="http://schemas.microsoft.com/office/drawing/2014/main" id="{1A1A2E58-2F29-4123-8EDA-08E6F8311E0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846" y="2409825"/>
            <a:ext cx="2697956" cy="2171700"/>
          </a:xfrm>
        </p:spPr>
        <p:txBody>
          <a:bodyPr anchor="ctr" anchorCtr="0"/>
          <a:lstStyle>
            <a:lvl1pPr>
              <a:spcBef>
                <a:spcPts val="0"/>
              </a:spcBef>
              <a:defRPr sz="15000" b="1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1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=""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1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pic>
        <p:nvPicPr>
          <p:cNvPr id="12" name="Рисунок 6">
            <a:extLst>
              <a:ext uri="{FF2B5EF4-FFF2-40B4-BE49-F238E27FC236}">
                <a16:creationId xmlns="" xmlns:a16="http://schemas.microsoft.com/office/drawing/2014/main" id="{B285BCAC-AE70-3F4C-A015-C62A1A4A81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4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6649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крупным показателем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Ярославская область в национальной экономике и экономике федерального округа 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="" xmlns:a16="http://schemas.microsoft.com/office/drawing/2014/main" id="{80C1A66E-447C-497E-B791-484EC723AC3C}"/>
              </a:ext>
            </a:extLst>
          </p:cNvPr>
          <p:cNvCxnSpPr/>
          <p:nvPr userDrawn="1"/>
        </p:nvCxnSpPr>
        <p:spPr>
          <a:xfrm>
            <a:off x="433391" y="863600"/>
            <a:ext cx="1132522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7">
            <a:extLst>
              <a:ext uri="{FF2B5EF4-FFF2-40B4-BE49-F238E27FC236}">
                <a16:creationId xmlns="" xmlns:a16="http://schemas.microsoft.com/office/drawing/2014/main" id="{328E8370-30AB-4722-8DBA-593A63598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3951" y="1971675"/>
            <a:ext cx="5554663" cy="445293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="" xmlns:a16="http://schemas.microsoft.com/office/drawing/2014/main" id="{093F2368-AD98-4728-93E4-1B3717303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391" y="1743075"/>
            <a:ext cx="5554663" cy="185735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5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4%</a:t>
            </a:r>
            <a:endParaRPr lang="ru-RU" dirty="0"/>
          </a:p>
        </p:txBody>
      </p:sp>
      <p:sp>
        <p:nvSpPr>
          <p:cNvPr id="16" name="Текст 7">
            <a:extLst>
              <a:ext uri="{FF2B5EF4-FFF2-40B4-BE49-F238E27FC236}">
                <a16:creationId xmlns="" xmlns:a16="http://schemas.microsoft.com/office/drawing/2014/main" id="{35BF7473-8909-436F-9AC2-13A304FD5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390" y="3838578"/>
            <a:ext cx="5554663" cy="258603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 к показателю в несколько строк</a:t>
            </a:r>
          </a:p>
        </p:txBody>
      </p:sp>
      <p:pic>
        <p:nvPicPr>
          <p:cNvPr id="9" name="Рисунок 14">
            <a:extLst>
              <a:ext uri="{FF2B5EF4-FFF2-40B4-BE49-F238E27FC236}">
                <a16:creationId xmlns="" xmlns:a16="http://schemas.microsoft.com/office/drawing/2014/main" id="{8B871CEC-3811-5343-8FD4-E15214D6F1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437818"/>
            <a:ext cx="1244021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3001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крупным показателем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Ярославская область в национальной экономике и экономике федерального округа 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="" xmlns:a16="http://schemas.microsoft.com/office/drawing/2014/main" id="{80C1A66E-447C-497E-B791-484EC723AC3C}"/>
              </a:ext>
            </a:extLst>
          </p:cNvPr>
          <p:cNvCxnSpPr/>
          <p:nvPr userDrawn="1"/>
        </p:nvCxnSpPr>
        <p:spPr>
          <a:xfrm>
            <a:off x="433391" y="863600"/>
            <a:ext cx="11325223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7">
            <a:extLst>
              <a:ext uri="{FF2B5EF4-FFF2-40B4-BE49-F238E27FC236}">
                <a16:creationId xmlns="" xmlns:a16="http://schemas.microsoft.com/office/drawing/2014/main" id="{328E8370-30AB-4722-8DBA-593A63598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3951" y="1971675"/>
            <a:ext cx="5554663" cy="445293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3" name="Текст 7">
            <a:extLst>
              <a:ext uri="{FF2B5EF4-FFF2-40B4-BE49-F238E27FC236}">
                <a16:creationId xmlns="" xmlns:a16="http://schemas.microsoft.com/office/drawing/2014/main" id="{093F2368-AD98-4728-93E4-1B37173036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3391" y="1743075"/>
            <a:ext cx="5554663" cy="185735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5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4%</a:t>
            </a:r>
            <a:endParaRPr lang="ru-RU" dirty="0"/>
          </a:p>
        </p:txBody>
      </p:sp>
      <p:sp>
        <p:nvSpPr>
          <p:cNvPr id="16" name="Текст 7">
            <a:extLst>
              <a:ext uri="{FF2B5EF4-FFF2-40B4-BE49-F238E27FC236}">
                <a16:creationId xmlns="" xmlns:a16="http://schemas.microsoft.com/office/drawing/2014/main" id="{35BF7473-8909-436F-9AC2-13A304FD55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390" y="3838578"/>
            <a:ext cx="5554663" cy="2586039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подпись к показателю в несколько строк</a:t>
            </a:r>
          </a:p>
        </p:txBody>
      </p:sp>
      <p:pic>
        <p:nvPicPr>
          <p:cNvPr id="9" name="Рисунок 14">
            <a:extLst>
              <a:ext uri="{FF2B5EF4-FFF2-40B4-BE49-F238E27FC236}">
                <a16:creationId xmlns="" xmlns:a16="http://schemas.microsoft.com/office/drawing/2014/main" id="{38EFE22E-1DF4-C14C-9E2C-9B1D944171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88" y="437818"/>
            <a:ext cx="1244021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2350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=""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4745" y="3844925"/>
            <a:ext cx="5770563" cy="2636838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Пункт приема корреспонденции: </a:t>
            </a:r>
          </a:p>
          <a:p>
            <a:pPr lvl="0"/>
            <a:r>
              <a:rPr lang="ru-RU" dirty="0"/>
              <a:t>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sp>
        <p:nvSpPr>
          <p:cNvPr id="9" name="Текст 9">
            <a:extLst>
              <a:ext uri="{FF2B5EF4-FFF2-40B4-BE49-F238E27FC236}">
                <a16:creationId xmlns="" xmlns:a16="http://schemas.microsoft.com/office/drawing/2014/main" id="{FE565448-C04C-453B-AA54-32A758A947E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1" y="1104901"/>
            <a:ext cx="5554663" cy="1965324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Спасибо </a:t>
            </a:r>
          </a:p>
          <a:p>
            <a:pPr lvl="0"/>
            <a:r>
              <a:rPr lang="ru-RU" dirty="0"/>
              <a:t>за внимание</a:t>
            </a:r>
          </a:p>
        </p:txBody>
      </p:sp>
      <p:pic>
        <p:nvPicPr>
          <p:cNvPr id="8" name="Рисунок 6">
            <a:extLst>
              <a:ext uri="{FF2B5EF4-FFF2-40B4-BE49-F238E27FC236}">
                <a16:creationId xmlns="" xmlns:a16="http://schemas.microsoft.com/office/drawing/2014/main" id="{8FCCF32E-0F6E-4544-A5DF-207C316A63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4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4648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лючите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8" name="Текст 9">
            <a:extLst>
              <a:ext uri="{FF2B5EF4-FFF2-40B4-BE49-F238E27FC236}">
                <a16:creationId xmlns=""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389" y="4178303"/>
            <a:ext cx="11325224" cy="2303463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cap="none" spc="30" baseline="0">
                <a:solidFill>
                  <a:schemeClr val="bg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Служба по защите прав потребителей </a:t>
            </a:r>
          </a:p>
          <a:p>
            <a:pPr lvl="0"/>
            <a:r>
              <a:rPr lang="ru-RU" dirty="0"/>
              <a:t>финансовых услуг и миноритарных акционеров</a:t>
            </a:r>
          </a:p>
          <a:p>
            <a:pPr lvl="0"/>
            <a:r>
              <a:rPr lang="ru-RU" dirty="0"/>
              <a:t>Пункт приема корреспонденции: Москва, </a:t>
            </a:r>
            <a:r>
              <a:rPr lang="ru-RU" dirty="0" err="1"/>
              <a:t>Сандуновский</a:t>
            </a:r>
            <a:r>
              <a:rPr lang="ru-RU" dirty="0"/>
              <a:t> пер., д. 3, стр. 1, телефон +7 495 621-09-61</a:t>
            </a:r>
          </a:p>
          <a:p>
            <a:pPr lvl="0"/>
            <a:r>
              <a:rPr lang="ru-RU" dirty="0"/>
              <a:t>Почтовый адрес: 107016, Москва, ул. Неглинная, д. 12</a:t>
            </a:r>
          </a:p>
          <a:p>
            <a:pPr lvl="0"/>
            <a:r>
              <a:rPr lang="ru-RU" dirty="0"/>
              <a:t>Контактный центр: 8 800 250-40-72, +7 495 771-91-00</a:t>
            </a:r>
          </a:p>
          <a:p>
            <a:pPr lvl="0"/>
            <a:r>
              <a:rPr lang="ru-RU" dirty="0"/>
              <a:t>Факс: +7 495 621-64-65, +7 495 621-62-88</a:t>
            </a:r>
          </a:p>
          <a:p>
            <a:pPr lvl="0"/>
            <a:r>
              <a:rPr lang="ru-RU" dirty="0"/>
              <a:t>Сайт: www.cbr.ru</a:t>
            </a:r>
          </a:p>
          <a:p>
            <a:pPr lvl="0"/>
            <a:r>
              <a:rPr lang="ru-RU" dirty="0"/>
              <a:t>Электронная почта: fps@cbr.ru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502FD43A-C81A-4B12-B731-C0200E4E9C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4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537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5">
            <a:extLst>
              <a:ext uri="{FF2B5EF4-FFF2-40B4-BE49-F238E27FC236}">
                <a16:creationId xmlns="" xmlns:a16="http://schemas.microsoft.com/office/drawing/2014/main" id="{34CC37E1-89DB-F54C-A285-B011317DB0C4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76341" y="3797303"/>
            <a:ext cx="4062411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4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=""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76341" y="6205570"/>
            <a:ext cx="4062411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</a:t>
            </a:r>
            <a:r>
              <a:rPr lang="ru-RU" dirty="0"/>
              <a:t> г.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6D5B71E1-4C95-4E0E-82AA-C4C2E1DAE7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7" r="18281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475B42C9-D670-446A-9583-BD5571714E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64" y="431804"/>
            <a:ext cx="2407485" cy="59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985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>
            <a:extLst>
              <a:ext uri="{FF2B5EF4-FFF2-40B4-BE49-F238E27FC236}">
                <a16:creationId xmlns="" xmlns:a16="http://schemas.microsoft.com/office/drawing/2014/main" id="{868D1A79-0555-C24E-AC19-8597029C75B0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1" y="3797303"/>
            <a:ext cx="4592639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=""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1" y="6205570"/>
            <a:ext cx="4592639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81" y="431800"/>
            <a:ext cx="3638391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935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5">
            <a:extLst>
              <a:ext uri="{FF2B5EF4-FFF2-40B4-BE49-F238E27FC236}">
                <a16:creationId xmlns="" xmlns:a16="http://schemas.microsoft.com/office/drawing/2014/main" id="{20E5DCE5-DCC6-9D49-9FD7-9D01D8772A13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accent5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1" y="3797303"/>
            <a:ext cx="4592639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=""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1" y="6205570"/>
            <a:ext cx="4592639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81" y="431800"/>
            <a:ext cx="3638391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053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8AA50AB-BEF8-4977-B1F8-52D348030808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2A52CD42-D82E-495B-B7E3-D5D0DBA2AEC7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gradFill>
            <a:gsLst>
              <a:gs pos="100000">
                <a:schemeClr val="accent4"/>
              </a:gs>
              <a:gs pos="0">
                <a:schemeClr val="accent3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04C6BB40-4343-4C50-9834-EF2C038F0E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03951" y="3797303"/>
            <a:ext cx="4592639" cy="211772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2800" cap="all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ru-RU" dirty="0"/>
              <a:t>Заголовок раздела в несколько строк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="" xmlns:a16="http://schemas.microsoft.com/office/drawing/2014/main" id="{FE885E8D-9430-4D38-97E0-03CA59A8F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03951" y="6205570"/>
            <a:ext cx="4592639" cy="276197"/>
          </a:xfrm>
        </p:spPr>
        <p:txBody>
          <a:bodyPr anchor="b"/>
          <a:lstStyle>
            <a:lvl1pPr>
              <a:spcBef>
                <a:spcPts val="0"/>
              </a:spcBef>
              <a:defRPr sz="1800" cap="none" spc="3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2017 </a:t>
            </a:r>
            <a:r>
              <a:rPr lang="ru-RU" dirty="0"/>
              <a:t>г.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B0CCE6C-1C13-42E8-8E94-10A9B14A5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81" y="431800"/>
            <a:ext cx="3638391" cy="9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777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Ярославская область в национальной экономике и экономике федерального округа 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86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зисы в 4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Ярославская область в национальной экономике и экономике федерального округа 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90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5" name="Текст 7">
            <a:extLst>
              <a:ext uri="{FF2B5EF4-FFF2-40B4-BE49-F238E27FC236}">
                <a16:creationId xmlns="" xmlns:a16="http://schemas.microsoft.com/office/drawing/2014/main" id="{19A166C2-0FC5-4C62-B1C8-A2E9D3DA35D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17875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6" name="Текст 7">
            <a:extLst>
              <a:ext uri="{FF2B5EF4-FFF2-40B4-BE49-F238E27FC236}">
                <a16:creationId xmlns="" xmlns:a16="http://schemas.microsoft.com/office/drawing/2014/main" id="{7DF90D02-C38A-4C8E-BE27-B09AFCC1C4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03951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Текст 7">
            <a:extLst>
              <a:ext uri="{FF2B5EF4-FFF2-40B4-BE49-F238E27FC236}">
                <a16:creationId xmlns="" xmlns:a16="http://schemas.microsoft.com/office/drawing/2014/main" id="{FDC2D01E-6E23-46AF-88FD-5810F4C0FE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90027" y="1971675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8" name="Текст 7">
            <a:extLst>
              <a:ext uri="{FF2B5EF4-FFF2-40B4-BE49-F238E27FC236}">
                <a16:creationId xmlns="" xmlns:a16="http://schemas.microsoft.com/office/drawing/2014/main" id="{8CD2E874-F798-449B-AF52-6E51992865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3390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9" name="Текст 7">
            <a:extLst>
              <a:ext uri="{FF2B5EF4-FFF2-40B4-BE49-F238E27FC236}">
                <a16:creationId xmlns="" xmlns:a16="http://schemas.microsoft.com/office/drawing/2014/main" id="{8D8FCC09-FB67-4021-814D-A90AB3AA44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17875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0" name="Текст 7">
            <a:extLst>
              <a:ext uri="{FF2B5EF4-FFF2-40B4-BE49-F238E27FC236}">
                <a16:creationId xmlns="" xmlns:a16="http://schemas.microsoft.com/office/drawing/2014/main" id="{F12346B4-8A43-495A-AB40-34684AAD887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03951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1" name="Текст 7">
            <a:extLst>
              <a:ext uri="{FF2B5EF4-FFF2-40B4-BE49-F238E27FC236}">
                <a16:creationId xmlns="" xmlns:a16="http://schemas.microsoft.com/office/drawing/2014/main" id="{5159B785-97A0-4186-AABD-4FE1A5BAF4B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90027" y="4189628"/>
            <a:ext cx="2665412" cy="184785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90538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изобра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32E29B-7BB8-44DA-AA47-F32EE10A2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2E04EFD-558E-42EB-B3D8-20C5D2FB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Ярославская область в национальной экономике и экономике федерального округа </a:t>
            </a: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BDE6370-7C3C-486D-986D-DC33B6879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09DE3508-AAB2-4123-AB8D-333ED8A7D1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3390" y="1971675"/>
            <a:ext cx="5554663" cy="44529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="" xmlns:a16="http://schemas.microsoft.com/office/drawing/2014/main" id="{E8D4A6F7-58EA-4D29-AE28-88336ABCCFA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03952" y="1971675"/>
            <a:ext cx="5554659" cy="4452938"/>
          </a:xfrm>
          <a:solidFill>
            <a:schemeClr val="bg2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193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45F56CF-2AEF-4193-83AF-48D8AA396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90" y="1107506"/>
            <a:ext cx="11325225" cy="6069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DEABFE4-ED0F-4CD1-9EC3-8D558C175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8155" y="1975656"/>
            <a:ext cx="11320460" cy="27614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95DE65F-AEC4-42F8-AE14-6CFCF7F12C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57439" y="431804"/>
            <a:ext cx="8439151" cy="3240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mtClean="0"/>
              <a:t>Ярославская область в национальной экономике и экономике федерального округа </a:t>
            </a:r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58F2AC6-6672-44E2-A8A9-32EB81226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14077" y="431801"/>
            <a:ext cx="744537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6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AA99AE-6A35-4C1E-8082-A4A87B5CA521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1CB045B0-C148-4BCB-A129-CADC19CDA1E7}"/>
              </a:ext>
            </a:extLst>
          </p:cNvPr>
          <p:cNvCxnSpPr/>
          <p:nvPr/>
        </p:nvCxnSpPr>
        <p:spPr>
          <a:xfrm>
            <a:off x="433390" y="866775"/>
            <a:ext cx="11325225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D8C4910-12A5-47A1-A219-F6CDF997B2AA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90" y="437818"/>
            <a:ext cx="1237967" cy="30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94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70" r:id="rId3"/>
    <p:sldLayoutId id="2147483661" r:id="rId4"/>
    <p:sldLayoutId id="2147483671" r:id="rId5"/>
    <p:sldLayoutId id="2147483672" r:id="rId6"/>
    <p:sldLayoutId id="2147483658" r:id="rId7"/>
    <p:sldLayoutId id="2147483657" r:id="rId8"/>
    <p:sldLayoutId id="2147483650" r:id="rId9"/>
    <p:sldLayoutId id="2147483651" r:id="rId10"/>
    <p:sldLayoutId id="2147483652" r:id="rId11"/>
    <p:sldLayoutId id="2147483669" r:id="rId12"/>
    <p:sldLayoutId id="2147483653" r:id="rId13"/>
    <p:sldLayoutId id="2147483654" r:id="rId14"/>
    <p:sldLayoutId id="2147483655" r:id="rId15"/>
    <p:sldLayoutId id="2147483656" r:id="rId16"/>
    <p:sldLayoutId id="2147483668" r:id="rId17"/>
    <p:sldLayoutId id="2147483662" r:id="rId18"/>
    <p:sldLayoutId id="2147483673" r:id="rId19"/>
    <p:sldLayoutId id="2147483674" r:id="rId20"/>
    <p:sldLayoutId id="2147483663" r:id="rId21"/>
    <p:sldLayoutId id="2147483675" r:id="rId22"/>
    <p:sldLayoutId id="2147483676" r:id="rId23"/>
    <p:sldLayoutId id="2147483666" r:id="rId24"/>
    <p:sldLayoutId id="2147483667" r:id="rId25"/>
    <p:sldLayoutId id="2147483664" r:id="rId26"/>
    <p:sldLayoutId id="2147483665" r:id="rId2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4047" userDrawn="1">
          <p15:clr>
            <a:srgbClr val="F26B43"/>
          </p15:clr>
        </p15:guide>
        <p15:guide id="2" pos="7407" userDrawn="1">
          <p15:clr>
            <a:srgbClr val="F26B43"/>
          </p15:clr>
        </p15:guide>
        <p15:guide id="3" pos="273" userDrawn="1">
          <p15:clr>
            <a:srgbClr val="F26B43"/>
          </p15:clr>
        </p15:guide>
        <p15:guide id="4" orient="horz" pos="272" userDrawn="1">
          <p15:clr>
            <a:srgbClr val="F26B43"/>
          </p15:clr>
        </p15:guide>
        <p15:guide id="5" pos="879" userDrawn="1">
          <p15:clr>
            <a:srgbClr val="F26B43"/>
          </p15:clr>
        </p15:guide>
        <p15:guide id="6" pos="741" userDrawn="1">
          <p15:clr>
            <a:srgbClr val="F26B43"/>
          </p15:clr>
        </p15:guide>
        <p15:guide id="7" pos="1368" userDrawn="1">
          <p15:clr>
            <a:srgbClr val="F26B43"/>
          </p15:clr>
        </p15:guide>
        <p15:guide id="8" pos="1485" userDrawn="1">
          <p15:clr>
            <a:srgbClr val="F26B43"/>
          </p15:clr>
        </p15:guide>
        <p15:guide id="9" pos="1952" userDrawn="1">
          <p15:clr>
            <a:srgbClr val="F26B43"/>
          </p15:clr>
        </p15:guide>
        <p15:guide id="10" pos="2090" userDrawn="1">
          <p15:clr>
            <a:srgbClr val="F26B43"/>
          </p15:clr>
        </p15:guide>
        <p15:guide id="11" pos="2547" userDrawn="1">
          <p15:clr>
            <a:srgbClr val="F26B43"/>
          </p15:clr>
        </p15:guide>
        <p15:guide id="12" pos="2696" userDrawn="1">
          <p15:clr>
            <a:srgbClr val="F26B43"/>
          </p15:clr>
        </p15:guide>
        <p15:guide id="13" pos="3165" userDrawn="1">
          <p15:clr>
            <a:srgbClr val="F26B43"/>
          </p15:clr>
        </p15:guide>
        <p15:guide id="14" pos="3300" userDrawn="1">
          <p15:clr>
            <a:srgbClr val="F26B43"/>
          </p15:clr>
        </p15:guide>
        <p15:guide id="15" pos="3772" userDrawn="1">
          <p15:clr>
            <a:srgbClr val="F26B43"/>
          </p15:clr>
        </p15:guide>
        <p15:guide id="16" pos="3908" userDrawn="1">
          <p15:clr>
            <a:srgbClr val="F26B43"/>
          </p15:clr>
        </p15:guide>
        <p15:guide id="17" pos="4377" userDrawn="1">
          <p15:clr>
            <a:srgbClr val="F26B43"/>
          </p15:clr>
        </p15:guide>
        <p15:guide id="18" pos="4512" userDrawn="1">
          <p15:clr>
            <a:srgbClr val="F26B43"/>
          </p15:clr>
        </p15:guide>
        <p15:guide id="19" pos="4985" userDrawn="1">
          <p15:clr>
            <a:srgbClr val="F26B43"/>
          </p15:clr>
        </p15:guide>
        <p15:guide id="20" pos="5118" userDrawn="1">
          <p15:clr>
            <a:srgbClr val="F26B43"/>
          </p15:clr>
        </p15:guide>
        <p15:guide id="21" pos="5589" userDrawn="1">
          <p15:clr>
            <a:srgbClr val="F26B43"/>
          </p15:clr>
        </p15:guide>
        <p15:guide id="22" pos="5726" userDrawn="1">
          <p15:clr>
            <a:srgbClr val="F26B43"/>
          </p15:clr>
        </p15:guide>
        <p15:guide id="23" pos="6195" userDrawn="1">
          <p15:clr>
            <a:srgbClr val="F26B43"/>
          </p15:clr>
        </p15:guide>
        <p15:guide id="24" pos="6332" userDrawn="1">
          <p15:clr>
            <a:srgbClr val="F26B43"/>
          </p15:clr>
        </p15:guide>
        <p15:guide id="25" pos="6801" userDrawn="1">
          <p15:clr>
            <a:srgbClr val="F26B43"/>
          </p15:clr>
        </p15:guide>
        <p15:guide id="26" pos="6938" userDrawn="1">
          <p15:clr>
            <a:srgbClr val="F26B43"/>
          </p15:clr>
        </p15:guide>
        <p15:guide id="27" orient="horz" pos="2160" userDrawn="1">
          <p15:clr>
            <a:srgbClr val="F26B43"/>
          </p15:clr>
        </p15:guide>
        <p15:guide id="28" orient="horz" pos="696" userDrawn="1">
          <p15:clr>
            <a:srgbClr val="F26B43"/>
          </p15:clr>
        </p15:guide>
        <p15:guide id="29" orient="horz" pos="1242" userDrawn="1">
          <p15:clr>
            <a:srgbClr val="F26B43"/>
          </p15:clr>
        </p15:guide>
        <p15:guide id="30" orient="horz" pos="10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dvt-yar@mail.ru" TargetMode="External"/><Relationship Id="rId2" Type="http://schemas.openxmlformats.org/officeDocument/2006/relationships/hyperlink" Target="mailto:78media@cbr.ru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389747" y="3590269"/>
            <a:ext cx="6779151" cy="2673375"/>
          </a:xfrm>
        </p:spPr>
        <p:txBody>
          <a:bodyPr/>
          <a:lstStyle/>
          <a:p>
            <a:pPr algn="ctr"/>
            <a:r>
              <a:rPr lang="ru-RU" sz="2400" dirty="0" smtClean="0"/>
              <a:t>МЕЖВУЗОВСКИЙ </a:t>
            </a:r>
          </a:p>
          <a:p>
            <a:pPr algn="ctr"/>
            <a:r>
              <a:rPr lang="ru-RU" sz="2400" dirty="0" smtClean="0"/>
              <a:t>СТУДЕНЧЕСКИЙ КОНКУРС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b="1" dirty="0" smtClean="0"/>
              <a:t>«ФИНГРАМОТНОСТЬ – ЭТО ТЕМА!»</a:t>
            </a:r>
          </a:p>
          <a:p>
            <a:pPr algn="ctr"/>
            <a:endParaRPr lang="ru-RU" b="1" dirty="0" smtClean="0"/>
          </a:p>
          <a:p>
            <a:pPr algn="ctr"/>
            <a:r>
              <a:rPr lang="ru-RU" sz="2400" dirty="0" smtClean="0"/>
              <a:t>По созданию контента </a:t>
            </a:r>
          </a:p>
          <a:p>
            <a:pPr algn="ctr"/>
            <a:r>
              <a:rPr lang="ru-RU" sz="2400" dirty="0" smtClean="0"/>
              <a:t>для социальных сетей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381122" y="6205570"/>
            <a:ext cx="4592639" cy="276197"/>
          </a:xfrm>
        </p:spPr>
        <p:txBody>
          <a:bodyPr/>
          <a:lstStyle/>
          <a:p>
            <a:r>
              <a:rPr lang="ru-RU" dirty="0" smtClean="0"/>
              <a:t>2022 г.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808" y="-1"/>
            <a:ext cx="4584192" cy="686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2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КТО УЧАСТВУЕТ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2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91707" y="1457866"/>
            <a:ext cx="112747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800" dirty="0" smtClean="0"/>
              <a:t>Студенты </a:t>
            </a:r>
            <a:r>
              <a:rPr lang="ru-RU" sz="2800" dirty="0"/>
              <a:t>ярославских </a:t>
            </a:r>
            <a:r>
              <a:rPr lang="ru-RU" sz="2800" dirty="0" smtClean="0"/>
              <a:t>вузов, обучающиеся в </a:t>
            </a:r>
            <a:r>
              <a:rPr lang="ru-RU" sz="2800" b="1" i="1" dirty="0" smtClean="0"/>
              <a:t>очной</a:t>
            </a:r>
            <a:r>
              <a:rPr lang="ru-RU" sz="2800" dirty="0" smtClean="0"/>
              <a:t> </a:t>
            </a:r>
            <a:r>
              <a:rPr lang="ru-RU" sz="2800" dirty="0"/>
              <a:t>и </a:t>
            </a:r>
            <a:r>
              <a:rPr lang="ru-RU" sz="2800" b="1" i="1" dirty="0" smtClean="0"/>
              <a:t>очно-заочной </a:t>
            </a:r>
            <a:r>
              <a:rPr lang="ru-RU" sz="2800" dirty="0" smtClean="0"/>
              <a:t>формах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28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2800" dirty="0" smtClean="0"/>
              <a:t>Конкурсные </a:t>
            </a:r>
            <a:r>
              <a:rPr lang="ru-RU" sz="2800" dirty="0"/>
              <a:t>работы выполняются </a:t>
            </a:r>
            <a:r>
              <a:rPr lang="ru-RU" sz="2800" b="1" i="1" dirty="0" smtClean="0"/>
              <a:t>индивидуально </a:t>
            </a:r>
            <a:r>
              <a:rPr lang="ru-RU" sz="2800" dirty="0"/>
              <a:t>(одним участником) или в составе </a:t>
            </a:r>
            <a:r>
              <a:rPr lang="ru-RU" sz="2800" b="1" i="1" dirty="0"/>
              <a:t>коллектива до 5 </a:t>
            </a:r>
            <a:r>
              <a:rPr lang="ru-RU" sz="2800" b="1" i="1" dirty="0" smtClean="0"/>
              <a:t>человек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233960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811548" y="431804"/>
            <a:ext cx="9790981" cy="324001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ФОРМАТЫ / НАПРАВЛЕНИЯ РАБОТ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3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22695" y="992039"/>
            <a:ext cx="1127472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i="1" dirty="0" smtClean="0"/>
              <a:t>Ролики</a:t>
            </a:r>
            <a:r>
              <a:rPr lang="ru-RU" sz="2800" dirty="0" smtClean="0"/>
              <a:t> </a:t>
            </a:r>
          </a:p>
          <a:p>
            <a:r>
              <a:rPr lang="en-US" sz="2800" dirty="0" smtClean="0"/>
              <a:t>	</a:t>
            </a:r>
            <a:r>
              <a:rPr lang="ru-RU" sz="2800" dirty="0" smtClean="0"/>
              <a:t>(формат </a:t>
            </a:r>
            <a:r>
              <a:rPr lang="ru-RU" sz="2800" dirty="0"/>
              <a:t>– </a:t>
            </a:r>
            <a:r>
              <a:rPr lang="ru-RU" sz="2800" dirty="0" smtClean="0"/>
              <a:t>MP4/AVI, продолжительность </a:t>
            </a:r>
            <a:r>
              <a:rPr lang="ru-RU" sz="2800" dirty="0"/>
              <a:t>ролика не более 1 </a:t>
            </a:r>
            <a:r>
              <a:rPr lang="en-US" sz="2800" dirty="0" smtClean="0"/>
              <a:t>	</a:t>
            </a:r>
            <a:r>
              <a:rPr lang="ru-RU" sz="2800" dirty="0" smtClean="0"/>
              <a:t>минуты</a:t>
            </a:r>
            <a:r>
              <a:rPr lang="ru-RU" sz="2800" dirty="0"/>
              <a:t>.)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i="1" dirty="0" smtClean="0"/>
              <a:t>Карточки, баннеры, комиксы</a:t>
            </a:r>
            <a:r>
              <a:rPr lang="ru-RU" sz="2800" dirty="0" smtClean="0"/>
              <a:t> </a:t>
            </a:r>
          </a:p>
          <a:p>
            <a:r>
              <a:rPr lang="en-US" sz="2800" dirty="0" smtClean="0"/>
              <a:t>	</a:t>
            </a:r>
            <a:r>
              <a:rPr lang="ru-RU" sz="2800" dirty="0" smtClean="0"/>
              <a:t>(</a:t>
            </a:r>
            <a:r>
              <a:rPr lang="ru-RU" sz="2800" dirty="0"/>
              <a:t>форматы –TIFF/JPG/PNG с разрешением не ниже 300 </a:t>
            </a:r>
            <a:r>
              <a:rPr lang="ru-RU" sz="2800" dirty="0" err="1"/>
              <a:t>dpi</a:t>
            </a:r>
            <a:r>
              <a:rPr lang="ru-RU" sz="2800" dirty="0"/>
              <a:t>, </a:t>
            </a:r>
            <a:r>
              <a:rPr lang="en-US" sz="2800" dirty="0" smtClean="0"/>
              <a:t>	</a:t>
            </a:r>
            <a:r>
              <a:rPr lang="ru-RU" sz="2800" dirty="0" smtClean="0"/>
              <a:t>объем –</a:t>
            </a:r>
            <a:r>
              <a:rPr lang="ru-RU" sz="2800" dirty="0"/>
              <a:t> </a:t>
            </a:r>
            <a:r>
              <a:rPr lang="ru-RU" sz="2800" dirty="0" smtClean="0"/>
              <a:t>до 12 файлов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i="1" dirty="0" smtClean="0"/>
              <a:t>Виртуальные игры </a:t>
            </a:r>
          </a:p>
          <a:p>
            <a:r>
              <a:rPr lang="en-US" sz="2800" dirty="0" smtClean="0"/>
              <a:t>	</a:t>
            </a:r>
            <a:r>
              <a:rPr lang="ru-RU" sz="2800"/>
              <a:t>(</a:t>
            </a:r>
            <a:r>
              <a:rPr lang="ru-RU" sz="2800" smtClean="0"/>
              <a:t>формат </a:t>
            </a:r>
            <a:r>
              <a:rPr lang="ru-RU" sz="2800" dirty="0" smtClean="0"/>
              <a:t>–</a:t>
            </a:r>
            <a:r>
              <a:rPr lang="en-US" sz="2800" dirty="0" smtClean="0"/>
              <a:t> FREE </a:t>
            </a:r>
            <a:r>
              <a:rPr lang="en-US" sz="2800" dirty="0"/>
              <a:t>TO PLAY</a:t>
            </a:r>
            <a:r>
              <a:rPr lang="ru-RU" sz="2800" dirty="0" smtClean="0"/>
              <a:t>)</a:t>
            </a:r>
            <a:endParaRPr lang="ru-R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i="1" dirty="0" smtClean="0"/>
              <a:t>Тесты </a:t>
            </a:r>
          </a:p>
          <a:p>
            <a:r>
              <a:rPr lang="en-US" sz="2800" dirty="0" smtClean="0"/>
              <a:t>	</a:t>
            </a:r>
            <a:r>
              <a:rPr lang="ru-RU" sz="2800" dirty="0" smtClean="0"/>
              <a:t>(формат – текстовой, объем – не </a:t>
            </a:r>
            <a:r>
              <a:rPr lang="ru-RU" sz="2800" dirty="0"/>
              <a:t>более 6 вопросов, </a:t>
            </a:r>
            <a:r>
              <a:rPr lang="en-US" sz="2800" dirty="0" smtClean="0"/>
              <a:t>	</a:t>
            </a:r>
            <a:r>
              <a:rPr lang="ru-RU" sz="2800" dirty="0" smtClean="0"/>
              <a:t>количество </a:t>
            </a:r>
            <a:r>
              <a:rPr lang="ru-RU" sz="2800" dirty="0"/>
              <a:t>знаков – не более </a:t>
            </a:r>
            <a:r>
              <a:rPr lang="ru-RU" sz="2800" dirty="0" smtClean="0"/>
              <a:t>1000)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3587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811548" y="431804"/>
            <a:ext cx="9790981" cy="324001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СРОКИ И ЭТАПЫ ПРОВЕДЕНИЯ КОНКУРСА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4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22695" y="992039"/>
            <a:ext cx="1127472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b="1" dirty="0"/>
              <a:t>с 1 марта по 11 ноября 2022 года – </a:t>
            </a:r>
            <a:r>
              <a:rPr lang="ru-RU" sz="2800" dirty="0"/>
              <a:t>направление заявок участников Конкурса в электронном виде;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b="1" dirty="0" smtClean="0"/>
              <a:t>с </a:t>
            </a:r>
            <a:r>
              <a:rPr lang="ru-RU" sz="2800" b="1" dirty="0"/>
              <a:t>1 марта по 30 ноября 2022 года – </a:t>
            </a:r>
            <a:r>
              <a:rPr lang="ru-RU" sz="2800" dirty="0"/>
              <a:t>подготовка творческих работ участниками Конкурса и размещение их в группах социальных сетей ярославских вузов;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b="1" dirty="0" smtClean="0"/>
              <a:t>с </a:t>
            </a:r>
            <a:r>
              <a:rPr lang="ru-RU" sz="2800" b="1" dirty="0"/>
              <a:t>1 декабря по 11 декабря 2022 года – </a:t>
            </a:r>
            <a:r>
              <a:rPr lang="ru-RU" sz="2800" dirty="0"/>
              <a:t>работа жюри Конкурса по выбору победителей;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b="1" dirty="0" smtClean="0"/>
              <a:t>с </a:t>
            </a:r>
            <a:r>
              <a:rPr lang="ru-RU" sz="2800" b="1" dirty="0"/>
              <a:t>1 декабря по 11 декабря 2022 года – </a:t>
            </a:r>
            <a:r>
              <a:rPr lang="ru-RU" sz="2800" dirty="0"/>
              <a:t>голосование в группах социальных сетей одного из партнеров Конкурса по определению победителей по специальным номинациям;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b="1" dirty="0" smtClean="0"/>
              <a:t>15 </a:t>
            </a:r>
            <a:r>
              <a:rPr lang="ru-RU" sz="2800" b="1" dirty="0"/>
              <a:t>декабря 2022 года – </a:t>
            </a:r>
            <a:r>
              <a:rPr lang="ru-RU" sz="2800" dirty="0"/>
              <a:t>очное мероприятие по защите работ, подведение итогов, награждение победителей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2512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811548" y="431804"/>
            <a:ext cx="9790981" cy="324001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ПРИЗЫ ДЛЯ УЧАСТНИКОВ И ПОБЕДИТЕЛЕЙ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5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22695" y="992037"/>
            <a:ext cx="1127472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u="sng" dirty="0" smtClean="0"/>
              <a:t>Все</a:t>
            </a:r>
            <a:r>
              <a:rPr lang="ru-RU" sz="2800" dirty="0" smtClean="0"/>
              <a:t> </a:t>
            </a:r>
            <a:r>
              <a:rPr lang="ru-RU" sz="2800" dirty="0"/>
              <a:t>участники награждаются </a:t>
            </a:r>
            <a:r>
              <a:rPr lang="ru-RU" sz="2800" b="1" dirty="0"/>
              <a:t>поощрительными призами и </a:t>
            </a:r>
            <a:r>
              <a:rPr lang="ru-RU" sz="2800" b="1" dirty="0" smtClean="0"/>
              <a:t>дипломами</a:t>
            </a:r>
          </a:p>
          <a:p>
            <a:endParaRPr lang="ru-RU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Ряд </a:t>
            </a:r>
            <a:r>
              <a:rPr lang="ru-RU" sz="2800" dirty="0"/>
              <a:t>работ будут отмечены </a:t>
            </a:r>
            <a:r>
              <a:rPr lang="ru-RU" sz="2800" b="1" dirty="0"/>
              <a:t>специальными призами партнеров</a:t>
            </a:r>
            <a:r>
              <a:rPr lang="ru-RU" sz="2800" dirty="0"/>
              <a:t> </a:t>
            </a:r>
            <a:r>
              <a:rPr lang="ru-RU" sz="2800" dirty="0" smtClean="0"/>
              <a:t>Конкурса </a:t>
            </a:r>
          </a:p>
          <a:p>
            <a:endParaRPr lang="ru-R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/>
              <a:t>Победители</a:t>
            </a:r>
            <a:r>
              <a:rPr lang="ru-RU" sz="2800" dirty="0" smtClean="0"/>
              <a:t> </a:t>
            </a:r>
            <a:r>
              <a:rPr lang="ru-RU" sz="2800" dirty="0"/>
              <a:t>конкурса </a:t>
            </a:r>
            <a:r>
              <a:rPr lang="ru-RU" sz="2800" dirty="0" smtClean="0"/>
              <a:t>(</a:t>
            </a:r>
            <a:r>
              <a:rPr lang="ru-RU" sz="2800" u="sng" dirty="0"/>
              <a:t>4</a:t>
            </a:r>
            <a:r>
              <a:rPr lang="ru-RU" sz="2800" u="sng" dirty="0" smtClean="0"/>
              <a:t> </a:t>
            </a:r>
            <a:r>
              <a:rPr lang="ru-RU" sz="2800" u="sng" dirty="0"/>
              <a:t>главных </a:t>
            </a:r>
            <a:r>
              <a:rPr lang="ru-RU" sz="2800" u="sng" dirty="0" smtClean="0"/>
              <a:t>премии</a:t>
            </a:r>
            <a:r>
              <a:rPr lang="en-US" sz="2800" u="sng" dirty="0" smtClean="0"/>
              <a:t> </a:t>
            </a:r>
            <a:r>
              <a:rPr lang="ru-RU" sz="2800" u="sng" dirty="0" smtClean="0"/>
              <a:t>по направлениям</a:t>
            </a:r>
            <a:r>
              <a:rPr lang="ru-RU" sz="2800" dirty="0" smtClean="0"/>
              <a:t>) </a:t>
            </a:r>
            <a:r>
              <a:rPr lang="ru-RU" sz="2800" dirty="0"/>
              <a:t>награждаются </a:t>
            </a:r>
            <a:r>
              <a:rPr lang="ru-RU" sz="2800" b="1" dirty="0" smtClean="0"/>
              <a:t>памятными призами</a:t>
            </a:r>
            <a:r>
              <a:rPr lang="ru-RU" sz="2800" dirty="0" smtClean="0"/>
              <a:t> </a:t>
            </a:r>
            <a:endParaRPr lang="ru-RU" sz="2800" dirty="0"/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3128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751165" y="431804"/>
            <a:ext cx="9851367" cy="324001"/>
          </a:xfrm>
        </p:spPr>
        <p:txBody>
          <a:bodyPr/>
          <a:lstStyle/>
          <a:p>
            <a:pPr algn="ctr"/>
            <a:r>
              <a:rPr lang="ru-RU" sz="2600" b="1" dirty="0" smtClean="0">
                <a:solidFill>
                  <a:schemeClr val="tx2">
                    <a:lumMod val="50000"/>
                  </a:schemeClr>
                </a:solidFill>
              </a:rPr>
              <a:t>КУДА НАПРАВЛЯТЬ ЗАЯВКИ И КОНКУРСНЫЕ РАБОТЫ</a:t>
            </a:r>
            <a:endParaRPr lang="ru-RU" sz="2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99AE-6A35-4C1E-8082-A4A87B5CA521}" type="slidenum">
              <a:rPr lang="ru-RU" smtClean="0"/>
              <a:t>6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2695" y="1337093"/>
            <a:ext cx="1127472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/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2800" dirty="0" smtClean="0"/>
              <a:t>На </a:t>
            </a:r>
            <a:r>
              <a:rPr lang="ru-RU" sz="2800" b="1" dirty="0"/>
              <a:t>электронную почту </a:t>
            </a:r>
            <a:r>
              <a:rPr lang="ru-RU" sz="2800" dirty="0"/>
              <a:t>по адресу: </a:t>
            </a:r>
            <a:r>
              <a:rPr lang="ru-RU" sz="2800" dirty="0" smtClean="0"/>
              <a:t> </a:t>
            </a:r>
          </a:p>
          <a:p>
            <a:r>
              <a:rPr lang="ru-RU" sz="2800" dirty="0"/>
              <a:t>	</a:t>
            </a:r>
            <a:r>
              <a:rPr lang="ru-RU" sz="2800" u="sng" dirty="0" smtClean="0">
                <a:hlinkClick r:id="rId2"/>
              </a:rPr>
              <a:t>78media@cbr.ru</a:t>
            </a:r>
            <a:r>
              <a:rPr lang="ru-RU" sz="2800" dirty="0" smtClean="0"/>
              <a:t>,</a:t>
            </a:r>
            <a:r>
              <a:rPr lang="en-US" sz="2800" dirty="0" smtClean="0"/>
              <a:t> </a:t>
            </a:r>
            <a:r>
              <a:rPr lang="en-US" sz="2800" u="sng" dirty="0" smtClean="0">
                <a:hlinkClick r:id="rId3"/>
              </a:rPr>
              <a:t>dvt-yar@mail.ru</a:t>
            </a:r>
            <a:endParaRPr lang="en-US" sz="2800" u="sng" dirty="0" smtClean="0"/>
          </a:p>
          <a:p>
            <a:endParaRPr lang="ru-RU" sz="2800" b="1" dirty="0" smtClean="0"/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2800" b="1" dirty="0" smtClean="0"/>
              <a:t>Контактные лица </a:t>
            </a:r>
            <a:r>
              <a:rPr lang="ru-RU" sz="2800" dirty="0" smtClean="0"/>
              <a:t>по вопросам организации и участия в конкурсе:</a:t>
            </a:r>
          </a:p>
          <a:p>
            <a:endParaRPr lang="ru-RU" sz="2800" dirty="0" smtClean="0"/>
          </a:p>
          <a:p>
            <a:r>
              <a:rPr lang="ru-RU" sz="2800" dirty="0"/>
              <a:t> </a:t>
            </a:r>
            <a:r>
              <a:rPr lang="ru-RU" sz="2800" dirty="0" smtClean="0"/>
              <a:t>    - Михеева Светлана Саввишна, 8-910-665-52-20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   - Туманов Дмитрий Валерьевич, 8-920-119-59-00</a:t>
            </a:r>
          </a:p>
          <a:p>
            <a:endParaRPr lang="ru-RU" sz="3600" u="sng" dirty="0"/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2194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381122" y="6205570"/>
            <a:ext cx="4592639" cy="276197"/>
          </a:xfrm>
        </p:spPr>
        <p:txBody>
          <a:bodyPr/>
          <a:lstStyle/>
          <a:p>
            <a:r>
              <a:rPr lang="ru-RU" dirty="0" smtClean="0"/>
              <a:t>2022 г.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767753" y="3674855"/>
            <a:ext cx="60212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ПРИГЛАШАЕМ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К УЧАСТИЮ В КОНКУРСЕ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И ЖЕЛАЕМ УДАЧИ!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808" y="-1"/>
            <a:ext cx="4584192" cy="6864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94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888A8D"/>
      </a:dk2>
      <a:lt2>
        <a:srgbClr val="C4C4C6"/>
      </a:lt2>
      <a:accent1>
        <a:srgbClr val="0082BB"/>
      </a:accent1>
      <a:accent2>
        <a:srgbClr val="00BCE7"/>
      </a:accent2>
      <a:accent3>
        <a:srgbClr val="FAA61A"/>
      </a:accent3>
      <a:accent4>
        <a:srgbClr val="FFD485"/>
      </a:accent4>
      <a:accent5>
        <a:srgbClr val="ED1B34"/>
      </a:accent5>
      <a:accent6>
        <a:srgbClr val="F2665E"/>
      </a:accent6>
      <a:hlink>
        <a:srgbClr val="0082BB"/>
      </a:hlink>
      <a:folHlink>
        <a:srgbClr val="FAA61A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2B83BF7B20D2943930AA5C92B6371B3" ma:contentTypeVersion="7" ma:contentTypeDescription="Создание документа." ma:contentTypeScope="" ma:versionID="4a2b65fcdb0a1eb116295f09ee193afe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4" xmlns:ns3="8a03d750-bd1a-48cb-99f6-0795be69277d" xmlns:ns4="1a1e2d5d-7c28-440e-8048-08926779e485" targetNamespace="http://schemas.microsoft.com/office/2006/metadata/properties" ma:root="true" ma:fieldsID="bb5a61d067f2aca13de7200c61957a35" ns1:_="" ns2:_="" ns3:_="" ns4:_="">
    <xsd:import namespace="http://schemas.microsoft.com/sharepoint/v3"/>
    <xsd:import namespace="http://schemas.microsoft.com/sharepoint/v4"/>
    <xsd:import namespace="8a03d750-bd1a-48cb-99f6-0795be69277d"/>
    <xsd:import namespace="1a1e2d5d-7c28-440e-8048-08926779e485"/>
    <xsd:element name="properties">
      <xsd:complexType>
        <xsd:sequence>
          <xsd:element name="documentManagement">
            <xsd:complexType>
              <xsd:all>
                <xsd:element ref="ns1:EmailSender" minOccurs="0"/>
                <xsd:element ref="ns1:EmailTo" minOccurs="0"/>
                <xsd:element ref="ns1:EmailCc" minOccurs="0"/>
                <xsd:element ref="ns1:EmailFrom" minOccurs="0"/>
                <xsd:element ref="ns1:EmailSubject" minOccurs="0"/>
                <xsd:element ref="ns2:EmailHeaders" minOccurs="0"/>
                <xsd:element ref="ns3:_dlc_DocId" minOccurs="0"/>
                <xsd:element ref="ns3:_dlc_DocIdUrl" minOccurs="0"/>
                <xsd:element ref="ns3:_dlc_DocIdPersistId" minOccurs="0"/>
                <xsd:element ref="ns4:_x042d__x0441__x043a__x0438__x0437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mailSender" ma:index="8" nillable="true" ma:displayName="Отправитель сообщения" ma:hidden="true" ma:internalName="EmailSender">
      <xsd:simpleType>
        <xsd:restriction base="dms:Note">
          <xsd:maxLength value="255"/>
        </xsd:restriction>
      </xsd:simpleType>
    </xsd:element>
    <xsd:element name="EmailTo" ma:index="9" nillable="true" ma:displayName="Cообщение - поле Кому" ma:hidden="true" ma:internalName="EmailTo">
      <xsd:simpleType>
        <xsd:restriction base="dms:Note">
          <xsd:maxLength value="255"/>
        </xsd:restriction>
      </xsd:simpleType>
    </xsd:element>
    <xsd:element name="EmailCc" ma:index="10" nillable="true" ma:displayName="Cообщение - поле Копия" ma:hidden="true" ma:internalName="EmailCc">
      <xsd:simpleType>
        <xsd:restriction base="dms:Note">
          <xsd:maxLength value="255"/>
        </xsd:restriction>
      </xsd:simpleType>
    </xsd:element>
    <xsd:element name="EmailFrom" ma:index="11" nillable="true" ma:displayName="Cообщение - поле От" ma:hidden="true" ma:internalName="EmailFrom">
      <xsd:simpleType>
        <xsd:restriction base="dms:Text"/>
      </xsd:simpleType>
    </xsd:element>
    <xsd:element name="EmailSubject" ma:index="12" nillable="true" ma:displayName="Тема сообщения" ma:hidden="true" ma:internalName="EmailSubjec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EmailHeaders" ma:index="13" nillable="true" ma:displayName="Заголовки электронной почты" ma:hidden="true" ma:internalName="EmailHeaders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03d750-bd1a-48cb-99f6-0795be69277d" elementFormDefault="qualified">
    <xsd:import namespace="http://schemas.microsoft.com/office/2006/documentManagement/types"/>
    <xsd:import namespace="http://schemas.microsoft.com/office/infopath/2007/PartnerControls"/>
    <xsd:element name="_dlc_DocId" ma:index="14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5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6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1e2d5d-7c28-440e-8048-08926779e485" elementFormDefault="qualified">
    <xsd:import namespace="http://schemas.microsoft.com/office/2006/documentManagement/types"/>
    <xsd:import namespace="http://schemas.microsoft.com/office/infopath/2007/PartnerControls"/>
    <xsd:element name="_x042d__x0441__x043a__x0438__x0437_" ma:index="17" nillable="true" ma:displayName="Эскиз" ma:format="Image" ma:internalName="_x042d__x0441__x043a__x0438__x0437_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42d__x0441__x043a__x0438__x0437_ xmlns="1a1e2d5d-7c28-440e-8048-08926779e485">
      <Url xsi:nil="true"/>
      <Description xsi:nil="true"/>
    </_x042d__x0441__x043a__x0438__x0437_>
    <EmailTo xmlns="http://schemas.microsoft.com/sharepoint/v3" xsi:nil="true"/>
    <EmailHeaders xmlns="http://schemas.microsoft.com/sharepoint/v4" xsi:nil="true"/>
    <EmailSender xmlns="http://schemas.microsoft.com/sharepoint/v3" xsi:nil="true"/>
    <EmailFrom xmlns="http://schemas.microsoft.com/sharepoint/v3" xsi:nil="true"/>
    <EmailSubject xmlns="http://schemas.microsoft.com/sharepoint/v3" xsi:nil="true"/>
    <EmailCc xmlns="http://schemas.microsoft.com/sharepoint/v3" xsi:nil="true"/>
    <_dlc_DocId xmlns="8a03d750-bd1a-48cb-99f6-0795be69277d">4TUDX7MFP5YU-379-1213</_dlc_DocId>
    <_dlc_DocIdUrl xmlns="8a03d750-bd1a-48cb-99f6-0795be69277d">
      <Url>http://s45eis10/mskdept/seu/_layouts/DocIdRedir.aspx?ID=4TUDX7MFP5YU-379-1213</Url>
      <Description>4TUDX7MFP5YU-379-1213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124FC562-063A-458C-8172-F6BB87557D6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F1C9507-C2F4-4DCE-A45F-25B0E112C7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4"/>
    <ds:schemaRef ds:uri="8a03d750-bd1a-48cb-99f6-0795be69277d"/>
    <ds:schemaRef ds:uri="1a1e2d5d-7c28-440e-8048-08926779e4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B56E3D5-E39D-444D-9600-2B9B0AD40D17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purl.org/dc/terms/"/>
    <ds:schemaRef ds:uri="http://purl.org/dc/dcmitype/"/>
    <ds:schemaRef ds:uri="http://schemas.microsoft.com/sharepoint/v4"/>
    <ds:schemaRef ds:uri="8a03d750-bd1a-48cb-99f6-0795be69277d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1a1e2d5d-7c28-440e-8048-08926779e485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E42A7575-3122-4FFC-8603-546288AA46E6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7921</TotalTime>
  <Words>215</Words>
  <Application>Microsoft Office PowerPoint</Application>
  <PresentationFormat>Произвольный</PresentationFormat>
  <Paragraphs>52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brodik</dc:creator>
  <cp:lastModifiedBy>Михеева Светлана Саввишна</cp:lastModifiedBy>
  <cp:revision>658</cp:revision>
  <cp:lastPrinted>2021-06-21T08:08:36Z</cp:lastPrinted>
  <dcterms:created xsi:type="dcterms:W3CDTF">2018-11-05T17:34:13Z</dcterms:created>
  <dcterms:modified xsi:type="dcterms:W3CDTF">2022-03-03T12:28:01Z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0x01010082B83BF7B20D2943930AA5C92B6371B3</vt:lpwstr>
  </property>
  <property fmtid="{D5CDD505-2E9C-101B-9397-08002B2CF9AE}" pid="3" name="_dlc_DocIdItemGuid">
    <vt:lpwstr>2fbdbc52-b87f-4101-9a95-9e3520734307</vt:lpwstr>
  </property>
</Properties>
</file>